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93455" r:id="rId4"/>
  </p:sldMasterIdLst>
  <p:notesMasterIdLst>
    <p:notesMasterId r:id="rId11"/>
  </p:notesMasterIdLst>
  <p:handoutMasterIdLst>
    <p:handoutMasterId r:id="rId12"/>
  </p:handoutMasterIdLst>
  <p:sldIdLst>
    <p:sldId id="257" r:id="rId5"/>
    <p:sldId id="258" r:id="rId6"/>
    <p:sldId id="259" r:id="rId7"/>
    <p:sldId id="268" r:id="rId8"/>
    <p:sldId id="266" r:id="rId9"/>
    <p:sldId id="261" r:id="rId1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160" autoAdjust="0"/>
    <p:restoredTop sz="77722"/>
  </p:normalViewPr>
  <p:slideViewPr>
    <p:cSldViewPr snapToGrid="0" snapToObjects="1">
      <p:cViewPr>
        <p:scale>
          <a:sx n="110" d="100"/>
          <a:sy n="110" d="100"/>
        </p:scale>
        <p:origin x="1304" y="392"/>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35E9D51-A5BA-F142-B0D3-CC1B0F6CD222}" type="datetimeFigureOut">
              <a:rPr lang="en-US" smtClean="0"/>
              <a:t>1/25/22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2CBE1D-058C-DC45-A4A0-92270CF10F1A}" type="slidenum">
              <a:rPr lang="en-US" smtClean="0"/>
              <a:t>‹#›</a:t>
            </a:fld>
            <a:endParaRPr lang="en-US"/>
          </a:p>
        </p:txBody>
      </p:sp>
    </p:spTree>
    <p:extLst>
      <p:ext uri="{BB962C8B-B14F-4D97-AF65-F5344CB8AC3E}">
        <p14:creationId xmlns:p14="http://schemas.microsoft.com/office/powerpoint/2010/main" val="259396942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0CBE26-C033-E84E-922E-5F36E2206588}" type="datetimeFigureOut">
              <a:rPr lang="en-US" smtClean="0"/>
              <a:t>1/25/22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lt-LT"/>
              <a:t>Click to edit Master text styles</a:t>
            </a:r>
          </a:p>
          <a:p>
            <a:pPr lvl="1"/>
            <a:r>
              <a:rPr lang="lt-LT"/>
              <a:t>Second level</a:t>
            </a:r>
          </a:p>
          <a:p>
            <a:pPr lvl="2"/>
            <a:r>
              <a:rPr lang="lt-LT"/>
              <a:t>Third level</a:t>
            </a:r>
          </a:p>
          <a:p>
            <a:pPr lvl="3"/>
            <a:r>
              <a:rPr lang="lt-LT"/>
              <a:t>Fourth level</a:t>
            </a:r>
          </a:p>
          <a:p>
            <a:pPr lvl="4"/>
            <a:r>
              <a:rPr lang="lt-LT"/>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54E95C-0925-B649-A2C1-DBE46237D296}" type="slidenum">
              <a:rPr lang="en-US" smtClean="0"/>
              <a:t>‹#›</a:t>
            </a:fld>
            <a:endParaRPr lang="en-US"/>
          </a:p>
        </p:txBody>
      </p:sp>
    </p:spTree>
    <p:extLst>
      <p:ext uri="{BB962C8B-B14F-4D97-AF65-F5344CB8AC3E}">
        <p14:creationId xmlns:p14="http://schemas.microsoft.com/office/powerpoint/2010/main" val="304900249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en-US" dirty="0"/>
              <a:t>Analyze what end users need and involving risks.</a:t>
            </a:r>
          </a:p>
          <a:p>
            <a:pPr marL="285750" indent="-285750">
              <a:buFontTx/>
              <a:buChar char="-"/>
            </a:pPr>
            <a:r>
              <a:rPr lang="en-US" dirty="0"/>
              <a:t>Analyze functional and non-functional requirements.</a:t>
            </a:r>
          </a:p>
          <a:p>
            <a:pPr marL="285750" indent="-285750">
              <a:buFontTx/>
              <a:buChar char="-"/>
            </a:pPr>
            <a:r>
              <a:rPr lang="en-US" dirty="0"/>
              <a:t>Design user interface for the application.</a:t>
            </a:r>
          </a:p>
          <a:p>
            <a:pPr marL="285750" indent="-285750">
              <a:buFontTx/>
              <a:buChar char="-"/>
            </a:pPr>
            <a:r>
              <a:rPr lang="en-US" dirty="0"/>
              <a:t>Add basic functionality / components for front-end part of the application.</a:t>
            </a:r>
          </a:p>
          <a:p>
            <a:pPr marL="285750" indent="-285750">
              <a:buFontTx/>
              <a:buChar char="-"/>
            </a:pPr>
            <a:r>
              <a:rPr lang="en-US" dirty="0"/>
              <a:t>Connect application to the database.</a:t>
            </a:r>
          </a:p>
          <a:p>
            <a:pPr marL="285750" indent="-285750">
              <a:buFontTx/>
              <a:buChar char="-"/>
            </a:pPr>
            <a:r>
              <a:rPr lang="en-US" dirty="0"/>
              <a:t>Add state management to manage bigger application state.</a:t>
            </a:r>
          </a:p>
          <a:p>
            <a:pPr marL="285750" indent="-285750">
              <a:buFontTx/>
              <a:buChar char="-"/>
            </a:pPr>
            <a:r>
              <a:rPr lang="en-US" dirty="0"/>
              <a:t>Handle users, payments and orders.</a:t>
            </a:r>
          </a:p>
          <a:p>
            <a:pPr marL="285750" indent="-285750">
              <a:buFontTx/>
              <a:buChar char="-"/>
            </a:pPr>
            <a:r>
              <a:rPr lang="en-US" dirty="0"/>
              <a:t>Add administrator dashboard for admins.</a:t>
            </a:r>
          </a:p>
          <a:p>
            <a:pPr marL="285750" indent="-285750">
              <a:buFontTx/>
              <a:buChar char="-"/>
            </a:pPr>
            <a:r>
              <a:rPr lang="en-US" dirty="0"/>
              <a:t>Add user loyalty functionality.</a:t>
            </a:r>
          </a:p>
          <a:p>
            <a:pPr marL="285750" indent="-285750">
              <a:buFontTx/>
              <a:buChar char="-"/>
            </a:pPr>
            <a:r>
              <a:rPr lang="en-US" dirty="0"/>
              <a:t>Deploy and host the application on Heroku.</a:t>
            </a:r>
            <a:r>
              <a:rPr lang="en-GB" dirty="0"/>
              <a:t> </a:t>
            </a:r>
          </a:p>
          <a:p>
            <a:endParaRPr lang="en-LT" dirty="0"/>
          </a:p>
        </p:txBody>
      </p:sp>
      <p:sp>
        <p:nvSpPr>
          <p:cNvPr id="4" name="Slide Number Placeholder 3"/>
          <p:cNvSpPr>
            <a:spLocks noGrp="1"/>
          </p:cNvSpPr>
          <p:nvPr>
            <p:ph type="sldNum" sz="quarter" idx="5"/>
          </p:nvPr>
        </p:nvSpPr>
        <p:spPr/>
        <p:txBody>
          <a:bodyPr/>
          <a:lstStyle/>
          <a:p>
            <a:fld id="{1C54E95C-0925-B649-A2C1-DBE46237D296}" type="slidenum">
              <a:rPr lang="en-US" smtClean="0"/>
              <a:t>3</a:t>
            </a:fld>
            <a:endParaRPr lang="en-US"/>
          </a:p>
        </p:txBody>
      </p:sp>
    </p:spTree>
    <p:extLst>
      <p:ext uri="{BB962C8B-B14F-4D97-AF65-F5344CB8AC3E}">
        <p14:creationId xmlns:p14="http://schemas.microsoft.com/office/powerpoint/2010/main" val="7517721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pPr marL="228600" indent="-228600">
              <a:buAutoNum type="arabicPeriod"/>
            </a:pPr>
            <a:r>
              <a:rPr lang="en-GB" sz="1200" kern="1200" dirty="0">
                <a:solidFill>
                  <a:schemeClr val="tx1"/>
                </a:solidFill>
                <a:effectLst/>
                <a:latin typeface="+mn-lt"/>
                <a:ea typeface="+mn-ea"/>
                <a:cs typeface="+mn-cs"/>
              </a:rPr>
              <a:t>First project task was to plan and analyse what kind of functionality will be implemented and how the design for the application would look like. All requirements were fulfilled during the development process. </a:t>
            </a:r>
          </a:p>
          <a:p>
            <a:pPr marL="228600" indent="-228600">
              <a:buAutoNum type="arabicPeriod"/>
            </a:pP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2. Second project task was to create a front-end part of the application. User Interface part was programmed using React. Chunks of the user-interface were divided into smaller components for more reusable code. When it came to managing user state, Redux came into help.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3. Third task was to create the backend. For the backend, Node.js together with </a:t>
            </a:r>
            <a:r>
              <a:rPr lang="en-GB" sz="1200" kern="1200" dirty="0" err="1">
                <a:solidFill>
                  <a:schemeClr val="tx1"/>
                </a:solidFill>
                <a:effectLst/>
                <a:latin typeface="+mn-lt"/>
                <a:ea typeface="+mn-ea"/>
                <a:cs typeface="+mn-cs"/>
              </a:rPr>
              <a:t>Express.js</a:t>
            </a:r>
            <a:r>
              <a:rPr lang="en-GB" sz="1200" kern="1200" dirty="0">
                <a:solidFill>
                  <a:schemeClr val="tx1"/>
                </a:solidFill>
                <a:effectLst/>
                <a:latin typeface="+mn-lt"/>
                <a:ea typeface="+mn-ea"/>
                <a:cs typeface="+mn-cs"/>
              </a:rPr>
              <a:t> was used. Backend was implemented successfully short after the need to have routes and a ready API to fetch data from a database.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4. Fourth task was to create a database where all user and product data would be stored. At first only development database has been created, but then a production database was created to help separate test data with the data that was planned to use in production.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5. The final task was to host the application in a cloud service. Heroku. Heroku provides a great developer experience which speeds up developers work. Heroku also provides a Command Line Interface (CLI) which makes for easy management. </a:t>
            </a:r>
          </a:p>
          <a:p>
            <a:endParaRPr lang="en-GB" dirty="0"/>
          </a:p>
          <a:p>
            <a:endParaRPr lang="en-GB" dirty="0"/>
          </a:p>
          <a:p>
            <a:endParaRPr lang="en-GB" dirty="0"/>
          </a:p>
          <a:p>
            <a:endParaRPr lang="en-US" dirty="0"/>
          </a:p>
          <a:p>
            <a:r>
              <a:rPr lang="en-GB" sz="1200" kern="1200" dirty="0">
                <a:solidFill>
                  <a:schemeClr val="tx1"/>
                </a:solidFill>
                <a:effectLst/>
                <a:latin typeface="+mn-lt"/>
                <a:ea typeface="+mn-ea"/>
                <a:cs typeface="+mn-cs"/>
              </a:rPr>
              <a:t>- As accessibility standards are improving as times goes on, there are plans to make the application accessible for users with disabilities, so users can browse the page using a screen reader.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There are also plans to replace JavaScript with TypeScript since the application is going to be scaled and improved, so TypeScript would help us reduce number of bugs in the future.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Also, there are plans to store and move repositories into a single </a:t>
            </a:r>
            <a:r>
              <a:rPr lang="en-GB" sz="1200" kern="1200" dirty="0" err="1">
                <a:solidFill>
                  <a:schemeClr val="tx1"/>
                </a:solidFill>
                <a:effectLst/>
                <a:latin typeface="+mn-lt"/>
                <a:ea typeface="+mn-ea"/>
                <a:cs typeface="+mn-cs"/>
              </a:rPr>
              <a:t>monorepo</a:t>
            </a:r>
            <a:r>
              <a:rPr lang="en-GB" sz="1200" kern="1200" dirty="0">
                <a:solidFill>
                  <a:schemeClr val="tx1"/>
                </a:solidFill>
                <a:effectLst/>
                <a:latin typeface="+mn-lt"/>
                <a:ea typeface="+mn-ea"/>
                <a:cs typeface="+mn-cs"/>
              </a:rPr>
              <a:t> since there are plans to have a separate phone application, so we would be able to have and share components between applications. </a:t>
            </a:r>
          </a:p>
          <a:p>
            <a:endParaRPr lang="en-LT" dirty="0"/>
          </a:p>
        </p:txBody>
      </p:sp>
      <p:sp>
        <p:nvSpPr>
          <p:cNvPr id="4" name="Slide Number Placeholder 3"/>
          <p:cNvSpPr>
            <a:spLocks noGrp="1"/>
          </p:cNvSpPr>
          <p:nvPr>
            <p:ph type="sldNum" sz="quarter" idx="5"/>
          </p:nvPr>
        </p:nvSpPr>
        <p:spPr/>
        <p:txBody>
          <a:bodyPr/>
          <a:lstStyle/>
          <a:p>
            <a:fld id="{1C54E95C-0925-B649-A2C1-DBE46237D296}" type="slidenum">
              <a:rPr lang="en-US" smtClean="0"/>
              <a:t>4</a:t>
            </a:fld>
            <a:endParaRPr lang="en-US"/>
          </a:p>
        </p:txBody>
      </p:sp>
    </p:spTree>
    <p:extLst>
      <p:ext uri="{BB962C8B-B14F-4D97-AF65-F5344CB8AC3E}">
        <p14:creationId xmlns:p14="http://schemas.microsoft.com/office/powerpoint/2010/main" val="20969874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Virselio skaidre">
    <p:spTree>
      <p:nvGrpSpPr>
        <p:cNvPr id="1" name=""/>
        <p:cNvGrpSpPr/>
        <p:nvPr/>
      </p:nvGrpSpPr>
      <p:grpSpPr>
        <a:xfrm>
          <a:off x="0" y="0"/>
          <a:ext cx="0" cy="0"/>
          <a:chOff x="0" y="0"/>
          <a:chExt cx="0" cy="0"/>
        </a:xfrm>
      </p:grpSpPr>
      <p:pic>
        <p:nvPicPr>
          <p:cNvPr id="7" name="Picture 6" descr="virselis1-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000" y="-21159"/>
            <a:ext cx="9216000" cy="5185818"/>
          </a:xfrm>
          <a:prstGeom prst="rect">
            <a:avLst/>
          </a:prstGeom>
        </p:spPr>
      </p:pic>
      <p:pic>
        <p:nvPicPr>
          <p:cNvPr id="8" name="Picture 7" descr="logo1-01.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1294" y="673776"/>
            <a:ext cx="1905748" cy="1103922"/>
          </a:xfrm>
          <a:prstGeom prst="rect">
            <a:avLst/>
          </a:prstGeom>
        </p:spPr>
      </p:pic>
      <p:sp>
        <p:nvSpPr>
          <p:cNvPr id="17" name="Text Placeholder 16"/>
          <p:cNvSpPr>
            <a:spLocks noGrp="1"/>
          </p:cNvSpPr>
          <p:nvPr>
            <p:ph type="body" sz="quarter" idx="10" hasCustomPrompt="1"/>
          </p:nvPr>
        </p:nvSpPr>
        <p:spPr>
          <a:xfrm>
            <a:off x="5502637" y="3046898"/>
            <a:ext cx="3345481" cy="747712"/>
          </a:xfrm>
        </p:spPr>
        <p:txBody>
          <a:bodyPr>
            <a:noAutofit/>
          </a:bodyPr>
          <a:lstStyle>
            <a:lvl1pPr marL="0" indent="0" algn="r">
              <a:buNone/>
              <a:defRPr sz="2400" b="1" i="0" baseline="0">
                <a:solidFill>
                  <a:schemeClr val="bg1"/>
                </a:solidFill>
                <a:latin typeface="Arial"/>
                <a:cs typeface="Arial"/>
              </a:defRPr>
            </a:lvl1pPr>
          </a:lstStyle>
          <a:p>
            <a:pPr lvl="0"/>
            <a:r>
              <a:rPr lang="en-US" dirty="0"/>
              <a:t>PRISTATYMO PAVADINIMAS</a:t>
            </a:r>
          </a:p>
        </p:txBody>
      </p:sp>
      <p:sp>
        <p:nvSpPr>
          <p:cNvPr id="19" name="Text Placeholder 18"/>
          <p:cNvSpPr>
            <a:spLocks noGrp="1"/>
          </p:cNvSpPr>
          <p:nvPr>
            <p:ph type="body" sz="quarter" idx="11" hasCustomPrompt="1"/>
          </p:nvPr>
        </p:nvSpPr>
        <p:spPr>
          <a:xfrm>
            <a:off x="5837135" y="3793817"/>
            <a:ext cx="3011590" cy="765406"/>
          </a:xfrm>
        </p:spPr>
        <p:txBody>
          <a:bodyPr>
            <a:normAutofit/>
          </a:bodyPr>
          <a:lstStyle>
            <a:lvl1pPr marL="0" indent="0" algn="r">
              <a:buNone/>
              <a:defRPr sz="1600">
                <a:solidFill>
                  <a:srgbClr val="FFFFFF"/>
                </a:solidFill>
              </a:defRPr>
            </a:lvl1pPr>
          </a:lstStyle>
          <a:p>
            <a:pPr lvl="0"/>
            <a:r>
              <a:rPr lang="lt-LT" dirty="0"/>
              <a:t>Lorem ipsum dolor sit amet consecteur adipiscing elit</a:t>
            </a:r>
            <a:endParaRPr lang="en-US" dirty="0"/>
          </a:p>
        </p:txBody>
      </p:sp>
      <p:sp>
        <p:nvSpPr>
          <p:cNvPr id="21" name="Text Placeholder 20"/>
          <p:cNvSpPr>
            <a:spLocks noGrp="1"/>
          </p:cNvSpPr>
          <p:nvPr>
            <p:ph type="body" sz="quarter" idx="12" hasCustomPrompt="1"/>
          </p:nvPr>
        </p:nvSpPr>
        <p:spPr>
          <a:xfrm>
            <a:off x="6361821" y="4532222"/>
            <a:ext cx="2486904" cy="363081"/>
          </a:xfrm>
        </p:spPr>
        <p:txBody>
          <a:bodyPr>
            <a:normAutofit/>
          </a:bodyPr>
          <a:lstStyle>
            <a:lvl1pPr marL="0" indent="0" algn="r">
              <a:buNone/>
              <a:defRPr sz="1600">
                <a:solidFill>
                  <a:srgbClr val="FFFFFF"/>
                </a:solidFill>
              </a:defRPr>
            </a:lvl1pPr>
          </a:lstStyle>
          <a:p>
            <a:pPr lvl="0"/>
            <a:r>
              <a:rPr lang="en-US" dirty="0"/>
              <a:t>Data</a:t>
            </a:r>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uriny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184441" y="931647"/>
            <a:ext cx="469990" cy="3321792"/>
          </a:xfrm>
        </p:spPr>
        <p:txBody>
          <a:bodyPr>
            <a:normAutofit/>
          </a:bodyPr>
          <a:lstStyle>
            <a:lvl1pPr algn="ctr">
              <a:lnSpc>
                <a:spcPct val="80000"/>
              </a:lnSpc>
              <a:defRPr sz="2000" b="1" i="0">
                <a:latin typeface="Arial"/>
                <a:cs typeface="Arial"/>
              </a:defRPr>
            </a:lvl1pPr>
          </a:lstStyle>
          <a:p>
            <a:pPr lvl="0"/>
            <a:r>
              <a:rPr lang="en-US" dirty="0"/>
              <a:t>1</a:t>
            </a:r>
          </a:p>
          <a:p>
            <a:pPr lvl="0"/>
            <a:r>
              <a:rPr lang="en-US" dirty="0"/>
              <a:t>2</a:t>
            </a:r>
          </a:p>
          <a:p>
            <a:pPr lvl="0"/>
            <a:r>
              <a:rPr lang="en-US" dirty="0"/>
              <a:t>3</a:t>
            </a:r>
          </a:p>
          <a:p>
            <a:pPr lvl="0"/>
            <a:r>
              <a:rPr lang="en-US" dirty="0"/>
              <a:t>4</a:t>
            </a:r>
          </a:p>
          <a:p>
            <a:pPr lvl="0"/>
            <a:r>
              <a:rPr lang="en-US" dirty="0"/>
              <a:t>5</a:t>
            </a:r>
          </a:p>
          <a:p>
            <a:pPr lvl="0"/>
            <a:r>
              <a:rPr lang="en-US" dirty="0"/>
              <a:t>6</a:t>
            </a:r>
          </a:p>
        </p:txBody>
      </p:sp>
      <p:sp>
        <p:nvSpPr>
          <p:cNvPr id="6" name="Slide Number Placeholder 5"/>
          <p:cNvSpPr>
            <a:spLocks noGrp="1"/>
          </p:cNvSpPr>
          <p:nvPr>
            <p:ph type="sldNum" sz="quarter" idx="12"/>
          </p:nvPr>
        </p:nvSpPr>
        <p:spPr>
          <a:xfrm>
            <a:off x="8162113" y="4457701"/>
            <a:ext cx="524687" cy="273844"/>
          </a:xfrm>
        </p:spPr>
        <p:txBody>
          <a:bodyPr/>
          <a:lstStyle/>
          <a:p>
            <a:fld id="{2066355A-084C-D24E-9AD2-7E4FC41EA627}" type="slidenum">
              <a:rPr lang="en-US" smtClean="0"/>
              <a:t>‹#›</a:t>
            </a:fld>
            <a:endParaRPr lang="en-US"/>
          </a:p>
        </p:txBody>
      </p:sp>
      <p:sp>
        <p:nvSpPr>
          <p:cNvPr id="8" name="Title Placeholder 1"/>
          <p:cNvSpPr>
            <a:spLocks noGrp="1"/>
          </p:cNvSpPr>
          <p:nvPr>
            <p:ph type="title"/>
          </p:nvPr>
        </p:nvSpPr>
        <p:spPr>
          <a:xfrm>
            <a:off x="245447" y="327944"/>
            <a:ext cx="8653107" cy="465084"/>
          </a:xfrm>
          <a:prstGeom prst="rect">
            <a:avLst/>
          </a:prstGeom>
        </p:spPr>
        <p:txBody>
          <a:bodyPr vert="horz" lIns="91440" tIns="45720" rIns="91440" bIns="45720" rtlCol="0" anchor="ctr">
            <a:normAutofit/>
          </a:bodyPr>
          <a:lstStyle/>
          <a:p>
            <a:r>
              <a:rPr lang="en-US" dirty="0"/>
              <a:t>CLICK TO EDIT MASTER TITLE STYLE</a:t>
            </a:r>
          </a:p>
        </p:txBody>
      </p:sp>
      <p:sp>
        <p:nvSpPr>
          <p:cNvPr id="7" name="Content Placeholder 2"/>
          <p:cNvSpPr>
            <a:spLocks noGrp="1"/>
          </p:cNvSpPr>
          <p:nvPr>
            <p:ph idx="13"/>
          </p:nvPr>
        </p:nvSpPr>
        <p:spPr>
          <a:xfrm>
            <a:off x="654430" y="931647"/>
            <a:ext cx="4836129" cy="3321792"/>
          </a:xfrm>
        </p:spPr>
        <p:txBody>
          <a:bodyPr>
            <a:normAutofit/>
          </a:bodyPr>
          <a:lstStyle>
            <a:lvl1pPr marL="0" marR="0" indent="0" algn="l" defTabSz="457200" rtl="0" eaLnBrk="1" fontAlgn="auto" latinLnBrk="0" hangingPunct="1">
              <a:lnSpc>
                <a:spcPct val="100000"/>
              </a:lnSpc>
              <a:spcBef>
                <a:spcPts val="0"/>
              </a:spcBef>
              <a:spcAft>
                <a:spcPts val="740"/>
              </a:spcAft>
              <a:buClrTx/>
              <a:buSzTx/>
              <a:buFont typeface="Arial"/>
              <a:buNone/>
              <a:tabLst/>
              <a:defRPr sz="1400" b="0" i="0">
                <a:latin typeface="Arial"/>
                <a:cs typeface="Arial"/>
              </a:defRPr>
            </a:lvl1pPr>
          </a:lstStyle>
          <a:p>
            <a:pPr lvl="0"/>
            <a:r>
              <a:rPr lang="en-US" dirty="0"/>
              <a:t>Click to edit Master text styles</a:t>
            </a:r>
          </a:p>
          <a:p>
            <a:pPr lvl="0"/>
            <a:r>
              <a:rPr lang="en-US" dirty="0"/>
              <a:t>Click to edit Master text styles</a:t>
            </a:r>
          </a:p>
          <a:p>
            <a:pPr marL="0" marR="0" lvl="0" indent="0" algn="l" defTabSz="457200" rtl="0" eaLnBrk="1" fontAlgn="auto" latinLnBrk="0" hangingPunct="1">
              <a:lnSpc>
                <a:spcPct val="100000"/>
              </a:lnSpc>
              <a:spcBef>
                <a:spcPts val="0"/>
              </a:spcBef>
              <a:spcAft>
                <a:spcPts val="740"/>
              </a:spcAft>
              <a:buClrTx/>
              <a:buSzTx/>
              <a:buFont typeface="Arial"/>
              <a:buNone/>
              <a:tabLst/>
              <a:defRPr/>
            </a:pPr>
            <a:r>
              <a:rPr lang="en-US" dirty="0"/>
              <a:t>Click to edit Master text styles</a:t>
            </a:r>
          </a:p>
          <a:p>
            <a:pPr marL="0" marR="0" lvl="0" indent="0" algn="l" defTabSz="457200" rtl="0" eaLnBrk="1" fontAlgn="auto" latinLnBrk="0" hangingPunct="1">
              <a:lnSpc>
                <a:spcPct val="100000"/>
              </a:lnSpc>
              <a:spcBef>
                <a:spcPts val="0"/>
              </a:spcBef>
              <a:spcAft>
                <a:spcPts val="740"/>
              </a:spcAft>
              <a:buClrTx/>
              <a:buSzTx/>
              <a:buFont typeface="Arial"/>
              <a:buNone/>
              <a:tabLst/>
              <a:defRPr/>
            </a:pPr>
            <a:r>
              <a:rPr lang="en-US" dirty="0"/>
              <a:t>Click to edit Master text styles</a:t>
            </a:r>
          </a:p>
          <a:p>
            <a:pPr marL="0" marR="0" lvl="0" indent="0" algn="l" defTabSz="457200" rtl="0" eaLnBrk="1" fontAlgn="auto" latinLnBrk="0" hangingPunct="1">
              <a:lnSpc>
                <a:spcPct val="100000"/>
              </a:lnSpc>
              <a:spcBef>
                <a:spcPts val="0"/>
              </a:spcBef>
              <a:spcAft>
                <a:spcPts val="740"/>
              </a:spcAft>
              <a:buClrTx/>
              <a:buSzTx/>
              <a:buFont typeface="Arial"/>
              <a:buNone/>
              <a:tabLst/>
              <a:defRPr/>
            </a:pPr>
            <a:r>
              <a:rPr lang="en-US" dirty="0"/>
              <a:t>Click to edit Master text styles</a:t>
            </a:r>
          </a:p>
          <a:p>
            <a:pPr marL="0" marR="0" lvl="0" indent="0" algn="l" defTabSz="457200" rtl="0" eaLnBrk="1" fontAlgn="auto" latinLnBrk="0" hangingPunct="1">
              <a:lnSpc>
                <a:spcPct val="100000"/>
              </a:lnSpc>
              <a:spcBef>
                <a:spcPts val="0"/>
              </a:spcBef>
              <a:spcAft>
                <a:spcPts val="740"/>
              </a:spcAft>
              <a:buClrTx/>
              <a:buSzTx/>
              <a:buFont typeface="Arial"/>
              <a:buNone/>
              <a:tabLst/>
              <a:defRPr/>
            </a:pPr>
            <a:r>
              <a:rPr lang="en-US" dirty="0"/>
              <a:t>Click to edit Master text styles</a:t>
            </a:r>
          </a:p>
        </p:txBody>
      </p:sp>
    </p:spTree>
    <p:extLst>
      <p:ext uri="{BB962C8B-B14F-4D97-AF65-F5344CB8AC3E}">
        <p14:creationId xmlns:p14="http://schemas.microsoft.com/office/powerpoint/2010/main" val="161196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ksto skaidr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12"/>
          </p:nvPr>
        </p:nvSpPr>
        <p:spPr>
          <a:xfrm>
            <a:off x="8162113" y="4457701"/>
            <a:ext cx="524687" cy="273844"/>
          </a:xfrm>
        </p:spPr>
        <p:txBody>
          <a:bodyPr/>
          <a:lstStyle/>
          <a:p>
            <a:fld id="{2066355A-084C-D24E-9AD2-7E4FC41EA627}" type="slidenum">
              <a:rPr lang="en-US" smtClean="0"/>
              <a:t>‹#›</a:t>
            </a:fld>
            <a:endParaRPr lang="en-US"/>
          </a:p>
        </p:txBody>
      </p:sp>
      <p:sp>
        <p:nvSpPr>
          <p:cNvPr id="8" name="Title Placeholder 1"/>
          <p:cNvSpPr>
            <a:spLocks noGrp="1"/>
          </p:cNvSpPr>
          <p:nvPr>
            <p:ph type="title"/>
          </p:nvPr>
        </p:nvSpPr>
        <p:spPr>
          <a:xfrm>
            <a:off x="245447" y="327944"/>
            <a:ext cx="8653107" cy="465084"/>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220382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ksto skaidre su nuotrauka">
    <p:spTree>
      <p:nvGrpSpPr>
        <p:cNvPr id="1" name=""/>
        <p:cNvGrpSpPr/>
        <p:nvPr/>
      </p:nvGrpSpPr>
      <p:grpSpPr>
        <a:xfrm>
          <a:off x="0" y="0"/>
          <a:ext cx="0" cy="0"/>
          <a:chOff x="0" y="0"/>
          <a:chExt cx="0" cy="0"/>
        </a:xfrm>
      </p:grpSpPr>
      <p:sp>
        <p:nvSpPr>
          <p:cNvPr id="3" name="Content Placeholder 2"/>
          <p:cNvSpPr>
            <a:spLocks noGrp="1"/>
          </p:cNvSpPr>
          <p:nvPr>
            <p:ph idx="1"/>
          </p:nvPr>
        </p:nvSpPr>
        <p:spPr>
          <a:xfrm>
            <a:off x="245448" y="931647"/>
            <a:ext cx="4906804" cy="3321792"/>
          </a:xfrm>
        </p:spPr>
        <p:txBody>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12"/>
          </p:nvPr>
        </p:nvSpPr>
        <p:spPr>
          <a:xfrm>
            <a:off x="8162113" y="4457701"/>
            <a:ext cx="524687" cy="273844"/>
          </a:xfrm>
        </p:spPr>
        <p:txBody>
          <a:bodyPr/>
          <a:lstStyle/>
          <a:p>
            <a:fld id="{2066355A-084C-D24E-9AD2-7E4FC41EA627}" type="slidenum">
              <a:rPr lang="en-US" smtClean="0"/>
              <a:t>‹#›</a:t>
            </a:fld>
            <a:endParaRPr lang="en-US"/>
          </a:p>
        </p:txBody>
      </p:sp>
      <p:sp>
        <p:nvSpPr>
          <p:cNvPr id="8" name="Title Placeholder 1"/>
          <p:cNvSpPr>
            <a:spLocks noGrp="1"/>
          </p:cNvSpPr>
          <p:nvPr>
            <p:ph type="title"/>
          </p:nvPr>
        </p:nvSpPr>
        <p:spPr>
          <a:xfrm>
            <a:off x="245448" y="327944"/>
            <a:ext cx="4906804" cy="465084"/>
          </a:xfrm>
          <a:prstGeom prst="rect">
            <a:avLst/>
          </a:prstGeom>
        </p:spPr>
        <p:txBody>
          <a:bodyPr vert="horz" lIns="91440" tIns="45720" rIns="91440" bIns="45720" rtlCol="0" anchor="ctr">
            <a:normAutofit/>
          </a:bodyPr>
          <a:lstStyle/>
          <a:p>
            <a:r>
              <a:rPr lang="en-US" dirty="0"/>
              <a:t>CLICK TO EDIT MASTER TITLE STYLE</a:t>
            </a:r>
          </a:p>
        </p:txBody>
      </p:sp>
      <p:pic>
        <p:nvPicPr>
          <p:cNvPr id="7" name="Picture 6" descr="VIKO_LOGO_PAGRINDINIS_H_E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45816" y="4434055"/>
            <a:ext cx="1476666" cy="380679"/>
          </a:xfrm>
          <a:prstGeom prst="rect">
            <a:avLst/>
          </a:prstGeom>
        </p:spPr>
      </p:pic>
    </p:spTree>
    <p:extLst>
      <p:ext uri="{BB962C8B-B14F-4D97-AF65-F5344CB8AC3E}">
        <p14:creationId xmlns:p14="http://schemas.microsoft.com/office/powerpoint/2010/main" val="1150959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fiko skaidr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162113" y="4457701"/>
            <a:ext cx="524687" cy="273844"/>
          </a:xfrm>
        </p:spPr>
        <p:txBody>
          <a:bodyPr/>
          <a:lstStyle/>
          <a:p>
            <a:fld id="{2066355A-084C-D24E-9AD2-7E4FC41EA627}" type="slidenum">
              <a:rPr lang="en-US" smtClean="0"/>
              <a:t>‹#›</a:t>
            </a:fld>
            <a:endParaRPr lang="en-US"/>
          </a:p>
        </p:txBody>
      </p:sp>
      <p:sp>
        <p:nvSpPr>
          <p:cNvPr id="8" name="Title Placeholder 1"/>
          <p:cNvSpPr>
            <a:spLocks noGrp="1"/>
          </p:cNvSpPr>
          <p:nvPr>
            <p:ph type="title"/>
          </p:nvPr>
        </p:nvSpPr>
        <p:spPr>
          <a:xfrm>
            <a:off x="245447" y="327944"/>
            <a:ext cx="8653107" cy="465084"/>
          </a:xfrm>
          <a:prstGeom prst="rect">
            <a:avLst/>
          </a:prstGeom>
        </p:spPr>
        <p:txBody>
          <a:bodyPr vert="horz" lIns="91440" tIns="45720" rIns="91440" bIns="45720" rtlCol="0" anchor="ctr">
            <a:normAutofit/>
          </a:bodyPr>
          <a:lstStyle/>
          <a:p>
            <a:r>
              <a:rPr lang="en-US" dirty="0"/>
              <a:t>CLICK TO EDIT MASTER TITLE STYLE</a:t>
            </a:r>
          </a:p>
        </p:txBody>
      </p:sp>
      <p:sp>
        <p:nvSpPr>
          <p:cNvPr id="5" name="Chart Placeholder 4"/>
          <p:cNvSpPr>
            <a:spLocks noGrp="1"/>
          </p:cNvSpPr>
          <p:nvPr>
            <p:ph type="chart" sz="quarter" idx="13"/>
          </p:nvPr>
        </p:nvSpPr>
        <p:spPr>
          <a:xfrm>
            <a:off x="634972" y="1108120"/>
            <a:ext cx="5478665" cy="3044131"/>
          </a:xfrm>
        </p:spPr>
        <p:txBody>
          <a:bodyPr/>
          <a:lstStyle/>
          <a:p>
            <a:endParaRPr lang="en-US"/>
          </a:p>
        </p:txBody>
      </p:sp>
    </p:spTree>
    <p:extLst>
      <p:ext uri="{BB962C8B-B14F-4D97-AF65-F5344CB8AC3E}">
        <p14:creationId xmlns:p14="http://schemas.microsoft.com/office/powerpoint/2010/main" val="2468539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aigiamoji skaidr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000" y="-21159"/>
            <a:ext cx="9215999" cy="5185818"/>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92317" y="673776"/>
            <a:ext cx="1903702" cy="1103922"/>
          </a:xfrm>
          <a:prstGeom prst="rect">
            <a:avLst/>
          </a:prstGeom>
        </p:spPr>
      </p:pic>
      <p:sp>
        <p:nvSpPr>
          <p:cNvPr id="19" name="Text Placeholder 18"/>
          <p:cNvSpPr>
            <a:spLocks noGrp="1"/>
          </p:cNvSpPr>
          <p:nvPr>
            <p:ph type="body" sz="quarter" idx="11" hasCustomPrompt="1"/>
          </p:nvPr>
        </p:nvSpPr>
        <p:spPr>
          <a:xfrm>
            <a:off x="5837135" y="3046898"/>
            <a:ext cx="3011590" cy="1512325"/>
          </a:xfrm>
        </p:spPr>
        <p:txBody>
          <a:bodyPr>
            <a:normAutofit/>
          </a:bodyPr>
          <a:lstStyle>
            <a:lvl1pPr marL="0" indent="0" algn="r">
              <a:buNone/>
              <a:defRPr sz="1600">
                <a:solidFill>
                  <a:schemeClr val="accent1"/>
                </a:solidFill>
              </a:defRPr>
            </a:lvl1pPr>
          </a:lstStyle>
          <a:p>
            <a:pPr lvl="0"/>
            <a:r>
              <a:rPr lang="lt-LT" dirty="0"/>
              <a:t>Kontaktų laukas</a:t>
            </a:r>
          </a:p>
          <a:p>
            <a:pPr lvl="0"/>
            <a:r>
              <a:rPr lang="lt-LT" dirty="0"/>
              <a:t>Lorem ipsum dolor sit amet consecteur adipiscing elit</a:t>
            </a:r>
            <a:endParaRPr lang="en-US" dirty="0"/>
          </a:p>
        </p:txBody>
      </p:sp>
      <p:sp>
        <p:nvSpPr>
          <p:cNvPr id="21" name="Text Placeholder 20"/>
          <p:cNvSpPr>
            <a:spLocks noGrp="1"/>
          </p:cNvSpPr>
          <p:nvPr>
            <p:ph type="body" sz="quarter" idx="12" hasCustomPrompt="1"/>
          </p:nvPr>
        </p:nvSpPr>
        <p:spPr>
          <a:xfrm>
            <a:off x="6361821" y="4532222"/>
            <a:ext cx="2486904" cy="363081"/>
          </a:xfrm>
        </p:spPr>
        <p:txBody>
          <a:bodyPr>
            <a:normAutofit/>
          </a:bodyPr>
          <a:lstStyle>
            <a:lvl1pPr marL="0" indent="0" algn="r">
              <a:buNone/>
              <a:defRPr sz="1600">
                <a:solidFill>
                  <a:srgbClr val="08459A"/>
                </a:solidFill>
              </a:defRPr>
            </a:lvl1pPr>
          </a:lstStyle>
          <a:p>
            <a:pPr lvl="0"/>
            <a:r>
              <a:rPr lang="en-US" dirty="0"/>
              <a:t>Web </a:t>
            </a:r>
            <a:r>
              <a:rPr lang="en-US" dirty="0" err="1"/>
              <a:t>adresas</a:t>
            </a:r>
            <a:endParaRPr lang="en-US" dirty="0"/>
          </a:p>
        </p:txBody>
      </p:sp>
    </p:spTree>
    <p:extLst>
      <p:ext uri="{BB962C8B-B14F-4D97-AF65-F5344CB8AC3E}">
        <p14:creationId xmlns:p14="http://schemas.microsoft.com/office/powerpoint/2010/main" val="3794337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descr="kampas-01.png"/>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6033892" y="2291225"/>
            <a:ext cx="3110108" cy="2852275"/>
          </a:xfrm>
          <a:prstGeom prst="rect">
            <a:avLst/>
          </a:prstGeom>
        </p:spPr>
      </p:pic>
      <p:sp>
        <p:nvSpPr>
          <p:cNvPr id="2" name="Title Placeholder 1"/>
          <p:cNvSpPr>
            <a:spLocks noGrp="1"/>
          </p:cNvSpPr>
          <p:nvPr>
            <p:ph type="title"/>
          </p:nvPr>
        </p:nvSpPr>
        <p:spPr>
          <a:xfrm>
            <a:off x="245447" y="327944"/>
            <a:ext cx="8653107" cy="465084"/>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245447" y="931647"/>
            <a:ext cx="8653107" cy="332179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8180336" y="4457701"/>
            <a:ext cx="524687" cy="273844"/>
          </a:xfrm>
          <a:prstGeom prst="rect">
            <a:avLst/>
          </a:prstGeom>
        </p:spPr>
        <p:txBody>
          <a:bodyPr vert="horz" lIns="91440" tIns="45720" rIns="91440" bIns="45720" rtlCol="0" anchor="ctr"/>
          <a:lstStyle>
            <a:lvl1pPr algn="ctr">
              <a:defRPr sz="1400" b="0" i="0">
                <a:solidFill>
                  <a:schemeClr val="accent1"/>
                </a:solidFill>
                <a:latin typeface="Arial"/>
                <a:cs typeface="Arial"/>
              </a:defRPr>
            </a:lvl1pPr>
          </a:lstStyle>
          <a:p>
            <a:fld id="{A9A10331-2925-BF47-B4AD-203D2BF9C366}" type="slidenum">
              <a:rPr lang="en-US" smtClean="0"/>
              <a:t>‹#›</a:t>
            </a:fld>
            <a:endParaRPr lang="en-US" dirty="0"/>
          </a:p>
        </p:txBody>
      </p:sp>
      <p:pic>
        <p:nvPicPr>
          <p:cNvPr id="11" name="Picture 10" descr="VIKO_LOGO_PAGRINDINIS_H_EN.png"/>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345816" y="4434055"/>
            <a:ext cx="1476666" cy="380679"/>
          </a:xfrm>
          <a:prstGeom prst="rect">
            <a:avLst/>
          </a:prstGeom>
        </p:spPr>
      </p:pic>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9" r:id="rId2"/>
    <p:sldLayoutId id="2147493457" r:id="rId3"/>
    <p:sldLayoutId id="2147493458" r:id="rId4"/>
    <p:sldLayoutId id="2147493461" r:id="rId5"/>
    <p:sldLayoutId id="2147493460" r:id="rId6"/>
  </p:sldLayoutIdLst>
  <p:hf hdr="0" ftr="0" dt="0"/>
  <p:txStyles>
    <p:titleStyle>
      <a:lvl1pPr algn="l" defTabSz="457200" rtl="0" eaLnBrk="1" latinLnBrk="0" hangingPunct="1">
        <a:spcBef>
          <a:spcPct val="0"/>
        </a:spcBef>
        <a:buNone/>
        <a:defRPr sz="2000" b="1" i="0" kern="1200">
          <a:solidFill>
            <a:srgbClr val="08459A"/>
          </a:solidFill>
          <a:latin typeface="Arial"/>
          <a:ea typeface="+mj-ea"/>
          <a:cs typeface="Arial"/>
        </a:defRPr>
      </a:lvl1pPr>
    </p:titleStyle>
    <p:bodyStyle>
      <a:lvl1pPr marL="0" indent="0" algn="l" defTabSz="457200" rtl="0" eaLnBrk="1" latinLnBrk="0" hangingPunct="1">
        <a:spcBef>
          <a:spcPct val="20000"/>
        </a:spcBef>
        <a:buFont typeface="Arial"/>
        <a:buNone/>
        <a:defRPr sz="1600" b="0" i="0" kern="1200">
          <a:solidFill>
            <a:srgbClr val="08459A"/>
          </a:solidFill>
          <a:latin typeface="Arial"/>
          <a:ea typeface="+mn-ea"/>
          <a:cs typeface="Arial"/>
        </a:defRPr>
      </a:lvl1pPr>
      <a:lvl2pPr marL="360000" indent="-180000" algn="l" defTabSz="457200" rtl="0" eaLnBrk="1" latinLnBrk="0" hangingPunct="1">
        <a:spcBef>
          <a:spcPts val="400"/>
        </a:spcBef>
        <a:buClrTx/>
        <a:buFont typeface="Arial"/>
        <a:buChar char="•"/>
        <a:defRPr sz="1400" b="0" i="0" kern="1200">
          <a:solidFill>
            <a:srgbClr val="08459A"/>
          </a:solidFill>
          <a:latin typeface="Arial"/>
          <a:ea typeface="+mn-ea"/>
          <a:cs typeface="Arial"/>
        </a:defRPr>
      </a:lvl2pPr>
      <a:lvl3pPr marL="540000" indent="-180000" algn="l" defTabSz="457200" rtl="0" eaLnBrk="1" latinLnBrk="0" hangingPunct="1">
        <a:spcBef>
          <a:spcPts val="400"/>
        </a:spcBef>
        <a:buFont typeface="Wingdings" charset="2"/>
        <a:buChar char="§"/>
        <a:defRPr sz="1400" b="0" i="0" kern="1200">
          <a:solidFill>
            <a:srgbClr val="08459A"/>
          </a:solidFill>
          <a:latin typeface="Arial"/>
          <a:ea typeface="+mn-ea"/>
          <a:cs typeface="Arial"/>
        </a:defRPr>
      </a:lvl3pPr>
      <a:lvl4pPr marL="1600200" indent="-228600" algn="l" defTabSz="457200" rtl="0" eaLnBrk="1" latinLnBrk="0" hangingPunct="1">
        <a:spcBef>
          <a:spcPct val="20000"/>
        </a:spcBef>
        <a:buFont typeface="Arial"/>
        <a:buChar char="–"/>
        <a:defRPr sz="2000" b="0" i="0" kern="1200">
          <a:solidFill>
            <a:srgbClr val="08459A"/>
          </a:solidFill>
          <a:latin typeface="Arial"/>
          <a:ea typeface="+mn-ea"/>
          <a:cs typeface="Arial"/>
        </a:defRPr>
      </a:lvl4pPr>
      <a:lvl5pPr marL="2057400" indent="-228600" algn="l" defTabSz="457200" rtl="0" eaLnBrk="1" latinLnBrk="0" hangingPunct="1">
        <a:spcBef>
          <a:spcPct val="20000"/>
        </a:spcBef>
        <a:buFont typeface="Arial"/>
        <a:buChar char="»"/>
        <a:defRPr sz="2000" b="0" i="0" kern="1200">
          <a:solidFill>
            <a:srgbClr val="08459A"/>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hyperlink" Target="mailto:dziugaspeciulevicius@gmail.com"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956364" y="2727158"/>
            <a:ext cx="4891755" cy="1067452"/>
          </a:xfrm>
        </p:spPr>
        <p:txBody>
          <a:bodyPr/>
          <a:lstStyle/>
          <a:p>
            <a:r>
              <a:rPr lang="en-GB" dirty="0"/>
              <a:t>Implementation of user loyalty system into e-Commerce application</a:t>
            </a:r>
            <a:endParaRPr lang="en-US" dirty="0"/>
          </a:p>
        </p:txBody>
      </p:sp>
      <p:sp>
        <p:nvSpPr>
          <p:cNvPr id="3" name="Text Placeholder 2"/>
          <p:cNvSpPr>
            <a:spLocks noGrp="1"/>
          </p:cNvSpPr>
          <p:nvPr>
            <p:ph type="body" sz="quarter" idx="11"/>
          </p:nvPr>
        </p:nvSpPr>
        <p:spPr>
          <a:xfrm>
            <a:off x="5837135" y="3962400"/>
            <a:ext cx="3011590" cy="569821"/>
          </a:xfrm>
        </p:spPr>
        <p:txBody>
          <a:bodyPr>
            <a:normAutofit fontScale="92500" lnSpcReduction="10000"/>
          </a:bodyPr>
          <a:lstStyle/>
          <a:p>
            <a:r>
              <a:rPr lang="en-US" dirty="0" err="1"/>
              <a:t>Džiugas</a:t>
            </a:r>
            <a:r>
              <a:rPr lang="en-US" dirty="0"/>
              <a:t> </a:t>
            </a:r>
            <a:r>
              <a:rPr lang="en-US" dirty="0" err="1"/>
              <a:t>Pečiulevičius</a:t>
            </a:r>
            <a:r>
              <a:rPr lang="en-US" dirty="0"/>
              <a:t> </a:t>
            </a:r>
          </a:p>
          <a:p>
            <a:r>
              <a:rPr lang="en-US" dirty="0"/>
              <a:t>PI18E</a:t>
            </a:r>
          </a:p>
        </p:txBody>
      </p:sp>
      <p:sp>
        <p:nvSpPr>
          <p:cNvPr id="4" name="Text Placeholder 3"/>
          <p:cNvSpPr>
            <a:spLocks noGrp="1"/>
          </p:cNvSpPr>
          <p:nvPr>
            <p:ph type="body" sz="quarter" idx="12"/>
          </p:nvPr>
        </p:nvSpPr>
        <p:spPr/>
        <p:txBody>
          <a:bodyPr/>
          <a:lstStyle/>
          <a:p>
            <a:r>
              <a:rPr lang="en-GB" dirty="0"/>
              <a:t>January</a:t>
            </a:r>
            <a:r>
              <a:rPr lang="en-US" dirty="0"/>
              <a:t>, 2022</a:t>
            </a:r>
          </a:p>
        </p:txBody>
      </p:sp>
    </p:spTree>
    <p:extLst>
      <p:ext uri="{BB962C8B-B14F-4D97-AF65-F5344CB8AC3E}">
        <p14:creationId xmlns:p14="http://schemas.microsoft.com/office/powerpoint/2010/main" val="2896379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a:t>Without customer trust and loyalty, businesses are going to massively struggle</a:t>
            </a:r>
            <a:r>
              <a:rPr lang="en-US" b="1" dirty="0"/>
              <a:t>, </a:t>
            </a:r>
            <a:r>
              <a:rPr lang="en-US" dirty="0"/>
              <a:t>so building community and getting </a:t>
            </a:r>
            <a:r>
              <a:rPr lang="en-US" b="1" i="1" dirty="0"/>
              <a:t>loyal</a:t>
            </a:r>
            <a:r>
              <a:rPr lang="en-US" b="1" dirty="0"/>
              <a:t> </a:t>
            </a:r>
            <a:r>
              <a:rPr lang="en-US" dirty="0"/>
              <a:t>customers to buy your products is a big effort</a:t>
            </a:r>
            <a:r>
              <a:rPr lang="en-US" b="1" i="1" dirty="0"/>
              <a:t>.</a:t>
            </a:r>
          </a:p>
          <a:p>
            <a:endParaRPr lang="en-GB" dirty="0"/>
          </a:p>
          <a:p>
            <a:r>
              <a:rPr lang="en-GB" dirty="0"/>
              <a:t>This problem can only be solved through time, eventually, the company builds trust and loyalty. Even a minor glitch from the retailer can entirely ruin the brand reputation for a consumer. </a:t>
            </a:r>
          </a:p>
          <a:p>
            <a:endParaRPr lang="en-GB" dirty="0"/>
          </a:p>
          <a:p>
            <a:pPr lvl="2"/>
            <a:endParaRPr lang="en-US" dirty="0"/>
          </a:p>
        </p:txBody>
      </p:sp>
      <p:sp>
        <p:nvSpPr>
          <p:cNvPr id="3" name="Title 2"/>
          <p:cNvSpPr>
            <a:spLocks noGrp="1"/>
          </p:cNvSpPr>
          <p:nvPr>
            <p:ph type="title"/>
          </p:nvPr>
        </p:nvSpPr>
        <p:spPr/>
        <p:txBody>
          <a:bodyPr/>
          <a:lstStyle/>
          <a:p>
            <a:r>
              <a:rPr lang="en-US" dirty="0"/>
              <a:t>PROBLEMS</a:t>
            </a:r>
          </a:p>
        </p:txBody>
      </p:sp>
      <p:sp>
        <p:nvSpPr>
          <p:cNvPr id="4" name="Slide Number Placeholder 3"/>
          <p:cNvSpPr>
            <a:spLocks noGrp="1"/>
          </p:cNvSpPr>
          <p:nvPr>
            <p:ph type="sldNum" sz="quarter" idx="12"/>
          </p:nvPr>
        </p:nvSpPr>
        <p:spPr/>
        <p:txBody>
          <a:bodyPr/>
          <a:lstStyle/>
          <a:p>
            <a:fld id="{2066355A-084C-D24E-9AD2-7E4FC41EA627}" type="slidenum">
              <a:rPr lang="en-US" smtClean="0"/>
              <a:t>1</a:t>
            </a:fld>
            <a:endParaRPr lang="en-US"/>
          </a:p>
        </p:txBody>
      </p:sp>
    </p:spTree>
    <p:extLst>
      <p:ext uri="{BB962C8B-B14F-4D97-AF65-F5344CB8AC3E}">
        <p14:creationId xmlns:p14="http://schemas.microsoft.com/office/powerpoint/2010/main" val="26744900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tf.jpg"/>
          <p:cNvPicPr>
            <a:picLocks noChangeAspect="1"/>
          </p:cNvPicPr>
          <p:nvPr/>
        </p:nvPicPr>
        <p:blipFill rotWithShape="1">
          <a:blip r:embed="rId2">
            <a:extLst>
              <a:ext uri="{28A0092B-C50C-407E-A947-70E740481C1C}">
                <a14:useLocalDpi xmlns:a14="http://schemas.microsoft.com/office/drawing/2010/main" val="0"/>
              </a:ext>
            </a:extLst>
          </a:blip>
          <a:srcRect t="4548" r="21287"/>
          <a:stretch/>
        </p:blipFill>
        <p:spPr>
          <a:xfrm>
            <a:off x="3107082" y="-21160"/>
            <a:ext cx="6072918" cy="4909563"/>
          </a:xfrm>
          <a:prstGeom prst="rect">
            <a:avLst/>
          </a:prstGeom>
        </p:spPr>
      </p:pic>
      <p:pic>
        <p:nvPicPr>
          <p:cNvPr id="6" name="Picture 5" descr="foto sablonas-0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00" y="-31543"/>
            <a:ext cx="9216000" cy="5185818"/>
          </a:xfrm>
          <a:prstGeom prst="rect">
            <a:avLst/>
          </a:prstGeom>
        </p:spPr>
      </p:pic>
      <p:sp>
        <p:nvSpPr>
          <p:cNvPr id="4" name="Title 3"/>
          <p:cNvSpPr>
            <a:spLocks noGrp="1"/>
          </p:cNvSpPr>
          <p:nvPr>
            <p:ph type="title"/>
          </p:nvPr>
        </p:nvSpPr>
        <p:spPr/>
        <p:txBody>
          <a:bodyPr/>
          <a:lstStyle/>
          <a:p>
            <a:r>
              <a:rPr lang="en-US" dirty="0"/>
              <a:t>TOOLS &amp; TECH</a:t>
            </a:r>
          </a:p>
        </p:txBody>
      </p:sp>
      <p:sp>
        <p:nvSpPr>
          <p:cNvPr id="3" name="Slide Number Placeholder 2"/>
          <p:cNvSpPr>
            <a:spLocks noGrp="1"/>
          </p:cNvSpPr>
          <p:nvPr>
            <p:ph type="sldNum" sz="quarter" idx="12"/>
          </p:nvPr>
        </p:nvSpPr>
        <p:spPr/>
        <p:txBody>
          <a:bodyPr/>
          <a:lstStyle/>
          <a:p>
            <a:fld id="{2066355A-084C-D24E-9AD2-7E4FC41EA627}" type="slidenum">
              <a:rPr lang="en-US" smtClean="0"/>
              <a:t>2</a:t>
            </a:fld>
            <a:endParaRPr lang="en-US"/>
          </a:p>
        </p:txBody>
      </p:sp>
      <p:sp>
        <p:nvSpPr>
          <p:cNvPr id="2" name="Content Placeholder 1"/>
          <p:cNvSpPr>
            <a:spLocks noGrp="1"/>
          </p:cNvSpPr>
          <p:nvPr>
            <p:ph idx="1"/>
          </p:nvPr>
        </p:nvSpPr>
        <p:spPr/>
        <p:txBody>
          <a:bodyPr>
            <a:normAutofit fontScale="77500" lnSpcReduction="20000"/>
          </a:bodyPr>
          <a:lstStyle/>
          <a:p>
            <a:pPr>
              <a:lnSpc>
                <a:spcPct val="170000"/>
              </a:lnSpc>
            </a:pPr>
            <a:r>
              <a:rPr lang="en-US" dirty="0"/>
              <a:t>1. </a:t>
            </a:r>
            <a:r>
              <a:rPr lang="en-US" b="1" i="1" dirty="0"/>
              <a:t>Adobe XD</a:t>
            </a:r>
            <a:r>
              <a:rPr lang="en-US" i="1" dirty="0"/>
              <a:t> </a:t>
            </a:r>
            <a:r>
              <a:rPr lang="en-US" dirty="0"/>
              <a:t>– for designing the application.</a:t>
            </a:r>
          </a:p>
          <a:p>
            <a:pPr>
              <a:lnSpc>
                <a:spcPct val="170000"/>
              </a:lnSpc>
            </a:pPr>
            <a:r>
              <a:rPr lang="en-US" dirty="0"/>
              <a:t>1. </a:t>
            </a:r>
            <a:r>
              <a:rPr lang="en-US" b="1" i="1" dirty="0"/>
              <a:t>Git + GitHub </a:t>
            </a:r>
            <a:r>
              <a:rPr lang="en-US" dirty="0"/>
              <a:t>– for version control.</a:t>
            </a:r>
          </a:p>
          <a:p>
            <a:pPr>
              <a:lnSpc>
                <a:spcPct val="170000"/>
              </a:lnSpc>
            </a:pPr>
            <a:r>
              <a:rPr lang="en-US" dirty="0"/>
              <a:t>2. </a:t>
            </a:r>
            <a:r>
              <a:rPr lang="en-US" b="1" i="1" dirty="0"/>
              <a:t>WebStorm</a:t>
            </a:r>
            <a:r>
              <a:rPr lang="en-US" b="1" dirty="0"/>
              <a:t> – </a:t>
            </a:r>
            <a:r>
              <a:rPr lang="en-US" dirty="0"/>
              <a:t>code editor for writing code and tests.</a:t>
            </a:r>
          </a:p>
          <a:p>
            <a:pPr>
              <a:lnSpc>
                <a:spcPct val="170000"/>
              </a:lnSpc>
            </a:pPr>
            <a:r>
              <a:rPr lang="en-US" dirty="0"/>
              <a:t>3. </a:t>
            </a:r>
            <a:r>
              <a:rPr lang="en-US" b="1" i="1" dirty="0"/>
              <a:t>Trello</a:t>
            </a:r>
            <a:r>
              <a:rPr lang="en-US" dirty="0"/>
              <a:t> – for tracking software development progress.</a:t>
            </a:r>
          </a:p>
          <a:p>
            <a:pPr>
              <a:lnSpc>
                <a:spcPct val="170000"/>
              </a:lnSpc>
            </a:pPr>
            <a:r>
              <a:rPr lang="en-US" dirty="0"/>
              <a:t>4. </a:t>
            </a:r>
            <a:r>
              <a:rPr lang="en-US" b="1" i="1" dirty="0"/>
              <a:t>Jest + Enzyme </a:t>
            </a:r>
            <a:r>
              <a:rPr lang="en-US" dirty="0"/>
              <a:t>- for testing written code.</a:t>
            </a:r>
          </a:p>
          <a:p>
            <a:pPr>
              <a:lnSpc>
                <a:spcPct val="170000"/>
              </a:lnSpc>
            </a:pPr>
            <a:r>
              <a:rPr lang="en-US" dirty="0"/>
              <a:t>5. </a:t>
            </a:r>
            <a:r>
              <a:rPr lang="en-US" b="1" i="1" dirty="0"/>
              <a:t>MongoDB</a:t>
            </a:r>
            <a:r>
              <a:rPr lang="en-US" dirty="0"/>
              <a:t> – database for storing application data as documents.</a:t>
            </a:r>
          </a:p>
          <a:p>
            <a:pPr>
              <a:lnSpc>
                <a:spcPct val="170000"/>
              </a:lnSpc>
            </a:pPr>
            <a:r>
              <a:rPr lang="en-US" dirty="0"/>
              <a:t>6. </a:t>
            </a:r>
            <a:r>
              <a:rPr lang="en-US" b="1" i="1" dirty="0" err="1"/>
              <a:t>Express.js</a:t>
            </a:r>
            <a:r>
              <a:rPr lang="en-US" i="1" dirty="0"/>
              <a:t> </a:t>
            </a:r>
            <a:r>
              <a:rPr lang="en-US" dirty="0"/>
              <a:t>– </a:t>
            </a:r>
            <a:r>
              <a:rPr lang="en-US" dirty="0" err="1"/>
              <a:t>node.js</a:t>
            </a:r>
            <a:r>
              <a:rPr lang="en-US" dirty="0"/>
              <a:t> framework for helping write server-side code.</a:t>
            </a:r>
          </a:p>
          <a:p>
            <a:pPr>
              <a:lnSpc>
                <a:spcPct val="170000"/>
              </a:lnSpc>
            </a:pPr>
            <a:r>
              <a:rPr lang="en-US" dirty="0"/>
              <a:t>7. </a:t>
            </a:r>
            <a:r>
              <a:rPr lang="en-US" b="1" i="1" dirty="0" err="1"/>
              <a:t>React.js</a:t>
            </a:r>
            <a:r>
              <a:rPr lang="en-US" b="1" i="1" dirty="0"/>
              <a:t> + Redux</a:t>
            </a:r>
            <a:r>
              <a:rPr lang="en-US" i="1" dirty="0"/>
              <a:t> </a:t>
            </a:r>
            <a:r>
              <a:rPr lang="en-US" dirty="0"/>
              <a:t>– client-side framework for developing user interfaces &amp; state management tool for managing application state.</a:t>
            </a:r>
          </a:p>
          <a:p>
            <a:pPr>
              <a:lnSpc>
                <a:spcPct val="170000"/>
              </a:lnSpc>
            </a:pPr>
            <a:r>
              <a:rPr lang="en-US" dirty="0"/>
              <a:t>8. </a:t>
            </a:r>
            <a:r>
              <a:rPr lang="en-US" b="1" i="1" dirty="0"/>
              <a:t>Node.js </a:t>
            </a:r>
            <a:r>
              <a:rPr lang="en-US" dirty="0"/>
              <a:t>– for writing and connecting backend logic.</a:t>
            </a:r>
          </a:p>
        </p:txBody>
      </p:sp>
      <p:pic>
        <p:nvPicPr>
          <p:cNvPr id="7" name="Picture 6" descr="VIKO_LOGO_PAGRINDINIS_H_E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5816" y="4434055"/>
            <a:ext cx="1476666" cy="380679"/>
          </a:xfrm>
          <a:prstGeom prst="rect">
            <a:avLst/>
          </a:prstGeom>
        </p:spPr>
      </p:pic>
    </p:spTree>
    <p:extLst>
      <p:ext uri="{BB962C8B-B14F-4D97-AF65-F5344CB8AC3E}">
        <p14:creationId xmlns:p14="http://schemas.microsoft.com/office/powerpoint/2010/main" val="26224928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285750" indent="-285750">
              <a:buFontTx/>
              <a:buChar char="-"/>
            </a:pPr>
            <a:r>
              <a:rPr lang="en-GB" dirty="0"/>
              <a:t>Analysing user needs and requirements.</a:t>
            </a:r>
            <a:endParaRPr lang="en-US" dirty="0"/>
          </a:p>
          <a:p>
            <a:pPr marL="285750" indent="-285750">
              <a:buFontTx/>
              <a:buChar char="-"/>
            </a:pPr>
            <a:r>
              <a:rPr lang="en-US" dirty="0"/>
              <a:t>Design user interface for the application.</a:t>
            </a:r>
          </a:p>
          <a:p>
            <a:pPr marL="285750" indent="-285750">
              <a:buFontTx/>
              <a:buChar char="-"/>
            </a:pPr>
            <a:r>
              <a:rPr lang="en-US" dirty="0"/>
              <a:t>Add basic functionality / components for client-side part of the application.</a:t>
            </a:r>
          </a:p>
          <a:p>
            <a:pPr marL="285750" indent="-285750">
              <a:buFontTx/>
              <a:buChar char="-"/>
            </a:pPr>
            <a:r>
              <a:rPr lang="en-US" dirty="0"/>
              <a:t>Create back-end functionality and routes.</a:t>
            </a:r>
          </a:p>
          <a:p>
            <a:pPr marL="285750" indent="-285750">
              <a:buFontTx/>
              <a:buChar char="-"/>
            </a:pPr>
            <a:r>
              <a:rPr lang="en-US" dirty="0"/>
              <a:t>Integrate database into the project.</a:t>
            </a:r>
          </a:p>
          <a:p>
            <a:pPr marL="285750" indent="-285750">
              <a:buFontTx/>
              <a:buChar char="-"/>
            </a:pPr>
            <a:r>
              <a:rPr lang="en-US" dirty="0"/>
              <a:t>Handle users, payments and orders.</a:t>
            </a:r>
          </a:p>
          <a:p>
            <a:pPr marL="285750" indent="-285750">
              <a:buFontTx/>
              <a:buChar char="-"/>
            </a:pPr>
            <a:r>
              <a:rPr lang="en-US" dirty="0"/>
              <a:t>Add administrator dashboard for admins.</a:t>
            </a:r>
          </a:p>
          <a:p>
            <a:pPr marL="285750" indent="-285750">
              <a:buFontTx/>
              <a:buChar char="-"/>
            </a:pPr>
            <a:r>
              <a:rPr lang="en-US" dirty="0"/>
              <a:t>Add user loyalty functionality.</a:t>
            </a:r>
          </a:p>
          <a:p>
            <a:pPr marL="285750" indent="-285750">
              <a:buFontTx/>
              <a:buChar char="-"/>
            </a:pPr>
            <a:r>
              <a:rPr lang="en-US" dirty="0"/>
              <a:t>Deploy and host the application on Heroku.</a:t>
            </a:r>
            <a:r>
              <a:rPr lang="en-GB" dirty="0"/>
              <a:t> </a:t>
            </a:r>
          </a:p>
        </p:txBody>
      </p:sp>
      <p:sp>
        <p:nvSpPr>
          <p:cNvPr id="3" name="Title 2"/>
          <p:cNvSpPr>
            <a:spLocks noGrp="1"/>
          </p:cNvSpPr>
          <p:nvPr>
            <p:ph type="title"/>
          </p:nvPr>
        </p:nvSpPr>
        <p:spPr/>
        <p:txBody>
          <a:bodyPr/>
          <a:lstStyle/>
          <a:p>
            <a:r>
              <a:rPr lang="en-US" dirty="0"/>
              <a:t>STEPS</a:t>
            </a:r>
          </a:p>
        </p:txBody>
      </p:sp>
      <p:sp>
        <p:nvSpPr>
          <p:cNvPr id="4" name="Slide Number Placeholder 3"/>
          <p:cNvSpPr>
            <a:spLocks noGrp="1"/>
          </p:cNvSpPr>
          <p:nvPr>
            <p:ph type="sldNum" sz="quarter" idx="12"/>
          </p:nvPr>
        </p:nvSpPr>
        <p:spPr/>
        <p:txBody>
          <a:bodyPr/>
          <a:lstStyle/>
          <a:p>
            <a:fld id="{2066355A-084C-D24E-9AD2-7E4FC41EA627}" type="slidenum">
              <a:rPr lang="en-US" smtClean="0"/>
              <a:t>3</a:t>
            </a:fld>
            <a:endParaRPr lang="en-US"/>
          </a:p>
        </p:txBody>
      </p:sp>
    </p:spTree>
    <p:extLst>
      <p:ext uri="{BB962C8B-B14F-4D97-AF65-F5344CB8AC3E}">
        <p14:creationId xmlns:p14="http://schemas.microsoft.com/office/powerpoint/2010/main" val="733350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GB" dirty="0"/>
              <a:t>1. Requirements and functionality were successfully analysed.</a:t>
            </a:r>
          </a:p>
          <a:p>
            <a:endParaRPr lang="en-GB" dirty="0"/>
          </a:p>
          <a:p>
            <a:r>
              <a:rPr lang="en-GB" dirty="0"/>
              <a:t>2. Client-side was successfully implemented using </a:t>
            </a:r>
            <a:r>
              <a:rPr lang="en-GB" dirty="0" err="1"/>
              <a:t>React.js</a:t>
            </a:r>
            <a:r>
              <a:rPr lang="en-GB" dirty="0"/>
              <a:t> and Redux for state management.</a:t>
            </a:r>
          </a:p>
          <a:p>
            <a:endParaRPr lang="en-GB" dirty="0"/>
          </a:p>
          <a:p>
            <a:r>
              <a:rPr lang="en-GB" dirty="0"/>
              <a:t>3. Server-side was implemented using Node.js together with </a:t>
            </a:r>
            <a:r>
              <a:rPr lang="en-GB" dirty="0" err="1"/>
              <a:t>Express.js</a:t>
            </a:r>
            <a:r>
              <a:rPr lang="en-GB" dirty="0"/>
              <a:t>. Backend was implemented successfully short after the need to have routes and a ready API to fetch data from a database.</a:t>
            </a:r>
          </a:p>
          <a:p>
            <a:endParaRPr lang="en-GB" dirty="0"/>
          </a:p>
          <a:p>
            <a:r>
              <a:rPr lang="en-GB" dirty="0"/>
              <a:t>4. Development and production databases were created and connected to the application.</a:t>
            </a:r>
          </a:p>
          <a:p>
            <a:r>
              <a:rPr lang="en-GB" dirty="0"/>
              <a:t> </a:t>
            </a:r>
            <a:endParaRPr lang="en-US" dirty="0"/>
          </a:p>
          <a:p>
            <a:r>
              <a:rPr lang="en-GB" dirty="0"/>
              <a:t>5. The application was hosted on a cloud service – Heroku.</a:t>
            </a:r>
          </a:p>
          <a:p>
            <a:endParaRPr lang="en-US" dirty="0"/>
          </a:p>
          <a:p>
            <a:r>
              <a:rPr lang="en-US" dirty="0"/>
              <a:t>6.</a:t>
            </a:r>
            <a:r>
              <a:rPr lang="en-GB" dirty="0"/>
              <a:t> A loyalty eCommerce solution was implemented successfully. There are plans to create a </a:t>
            </a:r>
            <a:r>
              <a:rPr lang="en-GB" dirty="0" err="1"/>
              <a:t>monorepo</a:t>
            </a:r>
            <a:r>
              <a:rPr lang="en-GB" dirty="0"/>
              <a:t> for the project and </a:t>
            </a:r>
            <a:r>
              <a:rPr lang="en-GB"/>
              <a:t>have documentation, </a:t>
            </a:r>
            <a:r>
              <a:rPr lang="en-GB" dirty="0"/>
              <a:t>web and mobile applications inside of it, which would reuse most of the functionality and components between the applications.</a:t>
            </a:r>
          </a:p>
        </p:txBody>
      </p:sp>
      <p:sp>
        <p:nvSpPr>
          <p:cNvPr id="3" name="Title 2"/>
          <p:cNvSpPr>
            <a:spLocks noGrp="1"/>
          </p:cNvSpPr>
          <p:nvPr>
            <p:ph type="title"/>
          </p:nvPr>
        </p:nvSpPr>
        <p:spPr/>
        <p:txBody>
          <a:bodyPr/>
          <a:lstStyle/>
          <a:p>
            <a:r>
              <a:rPr lang="en-US" dirty="0"/>
              <a:t>CONCLUSIONS</a:t>
            </a:r>
          </a:p>
        </p:txBody>
      </p:sp>
      <p:sp>
        <p:nvSpPr>
          <p:cNvPr id="4" name="Slide Number Placeholder 3"/>
          <p:cNvSpPr>
            <a:spLocks noGrp="1"/>
          </p:cNvSpPr>
          <p:nvPr>
            <p:ph type="sldNum" sz="quarter" idx="12"/>
          </p:nvPr>
        </p:nvSpPr>
        <p:spPr/>
        <p:txBody>
          <a:bodyPr/>
          <a:lstStyle/>
          <a:p>
            <a:fld id="{2066355A-084C-D24E-9AD2-7E4FC41EA627}" type="slidenum">
              <a:rPr lang="en-US" smtClean="0"/>
              <a:t>4</a:t>
            </a:fld>
            <a:endParaRPr lang="en-US" dirty="0"/>
          </a:p>
        </p:txBody>
      </p:sp>
      <p:sp>
        <p:nvSpPr>
          <p:cNvPr id="5" name="TextBox 4">
            <a:extLst>
              <a:ext uri="{FF2B5EF4-FFF2-40B4-BE49-F238E27FC236}">
                <a16:creationId xmlns:a16="http://schemas.microsoft.com/office/drawing/2014/main" id="{69C1BA05-77DA-E04A-BBC5-599657F05D05}"/>
              </a:ext>
            </a:extLst>
          </p:cNvPr>
          <p:cNvSpPr txBox="1"/>
          <p:nvPr/>
        </p:nvSpPr>
        <p:spPr>
          <a:xfrm>
            <a:off x="1028700" y="713014"/>
            <a:ext cx="184731" cy="369332"/>
          </a:xfrm>
          <a:prstGeom prst="rect">
            <a:avLst/>
          </a:prstGeom>
          <a:noFill/>
        </p:spPr>
        <p:txBody>
          <a:bodyPr wrap="none" rtlCol="0">
            <a:spAutoFit/>
          </a:bodyPr>
          <a:lstStyle/>
          <a:p>
            <a:endParaRPr lang="en-LT" dirty="0"/>
          </a:p>
        </p:txBody>
      </p:sp>
    </p:spTree>
    <p:extLst>
      <p:ext uri="{BB962C8B-B14F-4D97-AF65-F5344CB8AC3E}">
        <p14:creationId xmlns:p14="http://schemas.microsoft.com/office/powerpoint/2010/main" val="33931736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5320862" y="3578772"/>
            <a:ext cx="3527864" cy="980452"/>
          </a:xfrm>
        </p:spPr>
        <p:txBody>
          <a:bodyPr>
            <a:normAutofit/>
          </a:bodyPr>
          <a:lstStyle/>
          <a:p>
            <a:r>
              <a:rPr lang="en-US" dirty="0"/>
              <a:t>Contacts:</a:t>
            </a:r>
          </a:p>
          <a:p>
            <a:r>
              <a:rPr lang="en-US" dirty="0" err="1"/>
              <a:t>Džiugas</a:t>
            </a:r>
            <a:r>
              <a:rPr lang="en-US" dirty="0"/>
              <a:t> </a:t>
            </a:r>
            <a:r>
              <a:rPr lang="en-US" dirty="0" err="1"/>
              <a:t>Pečiulevičius</a:t>
            </a:r>
            <a:endParaRPr lang="en-US" dirty="0"/>
          </a:p>
          <a:p>
            <a:r>
              <a:rPr lang="en-US" dirty="0">
                <a:hlinkClick r:id="rId2"/>
              </a:rPr>
              <a:t>dziugaspeciulevicius@gmail.com</a:t>
            </a:r>
            <a:endParaRPr lang="en-US" dirty="0"/>
          </a:p>
          <a:p>
            <a:endParaRPr lang="en-US" dirty="0"/>
          </a:p>
        </p:txBody>
      </p:sp>
      <p:sp>
        <p:nvSpPr>
          <p:cNvPr id="3" name="Text Placeholder 2"/>
          <p:cNvSpPr>
            <a:spLocks noGrp="1"/>
          </p:cNvSpPr>
          <p:nvPr>
            <p:ph type="body" sz="quarter" idx="12"/>
          </p:nvPr>
        </p:nvSpPr>
        <p:spPr/>
        <p:txBody>
          <a:bodyPr/>
          <a:lstStyle/>
          <a:p>
            <a:r>
              <a:rPr lang="en-US" dirty="0" err="1"/>
              <a:t>www.viko.lt</a:t>
            </a:r>
            <a:endParaRPr lang="en-US" dirty="0"/>
          </a:p>
        </p:txBody>
      </p:sp>
    </p:spTree>
    <p:extLst>
      <p:ext uri="{BB962C8B-B14F-4D97-AF65-F5344CB8AC3E}">
        <p14:creationId xmlns:p14="http://schemas.microsoft.com/office/powerpoint/2010/main" val="3116050176"/>
      </p:ext>
    </p:extLst>
  </p:cSld>
  <p:clrMapOvr>
    <a:masterClrMapping/>
  </p:clrMapOvr>
</p:sld>
</file>

<file path=ppt/theme/theme1.xml><?xml version="1.0" encoding="utf-8"?>
<a:theme xmlns:a="http://schemas.openxmlformats.org/drawingml/2006/main" name="Office Theme">
  <a:themeElements>
    <a:clrScheme name="VIKO ppt SPALVOS">
      <a:dk1>
        <a:srgbClr val="313132"/>
      </a:dk1>
      <a:lt1>
        <a:srgbClr val="FFFFFF"/>
      </a:lt1>
      <a:dk2>
        <a:srgbClr val="08459A"/>
      </a:dk2>
      <a:lt2>
        <a:srgbClr val="FFFFFF"/>
      </a:lt2>
      <a:accent1>
        <a:srgbClr val="08459A"/>
      </a:accent1>
      <a:accent2>
        <a:srgbClr val="41A549"/>
      </a:accent2>
      <a:accent3>
        <a:srgbClr val="16B5F0"/>
      </a:accent3>
      <a:accent4>
        <a:srgbClr val="0B2070"/>
      </a:accent4>
      <a:accent5>
        <a:srgbClr val="96999C"/>
      </a:accent5>
      <a:accent6>
        <a:srgbClr val="41A549"/>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kumentas" ma:contentTypeID="0x010100A7BE1EACA3C176449A2870194EF09A37" ma:contentTypeVersion="8" ma:contentTypeDescription="Kurkite naują dokumentą." ma:contentTypeScope="" ma:versionID="417cfba9363f3e92539a09a66fdb4548">
  <xsd:schema xmlns:xsd="http://www.w3.org/2001/XMLSchema" xmlns:xs="http://www.w3.org/2001/XMLSchema" xmlns:p="http://schemas.microsoft.com/office/2006/metadata/properties" xmlns:ns2="dce7de97-f8ed-4d1e-8344-eb953498fb3f" xmlns:ns3="3c29d4cd-032c-4384-bb50-9f8f63e1b324" targetNamespace="http://schemas.microsoft.com/office/2006/metadata/properties" ma:root="true" ma:fieldsID="47f1ac9ab53deb9b65d4e69324fd2364" ns2:_="" ns3:_="">
    <xsd:import namespace="dce7de97-f8ed-4d1e-8344-eb953498fb3f"/>
    <xsd:import namespace="3c29d4cd-032c-4384-bb50-9f8f63e1b324"/>
    <xsd:element name="properties">
      <xsd:complexType>
        <xsd:sequence>
          <xsd:element name="documentManagement">
            <xsd:complexType>
              <xsd:all>
                <xsd:element ref="ns2:SharedWithUsers" minOccurs="0"/>
                <xsd:element ref="ns2:SharingHintHash"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e7de97-f8ed-4d1e-8344-eb953498fb3f" elementFormDefault="qualified">
    <xsd:import namespace="http://schemas.microsoft.com/office/2006/documentManagement/types"/>
    <xsd:import namespace="http://schemas.microsoft.com/office/infopath/2007/PartnerControls"/>
    <xsd:element name="SharedWithUsers" ma:index="8" nillable="true" ma:displayName="Bendrinama su"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Bendrinimo užuominos maiša" ma:internalName="SharingHintHash" ma:readOnly="true">
      <xsd:simpleType>
        <xsd:restriction base="dms:Text"/>
      </xsd:simpleType>
    </xsd:element>
    <xsd:element name="SharedWithDetails" ma:index="10" nillable="true" ma:displayName="Bendrinta su išsamia informacija"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c29d4cd-032c-4384-bb50-9f8f63e1b324"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urinio tipas"/>
        <xsd:element ref="dc:title" minOccurs="0" maxOccurs="1" ma:index="4" ma:displayName="Antraštė"/>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office/2006/documentManagement/types"/>
    <ds:schemaRef ds:uri="3c29d4cd-032c-4384-bb50-9f8f63e1b324"/>
    <ds:schemaRef ds:uri="http://purl.org/dc/elements/1.1/"/>
    <ds:schemaRef ds:uri="http://purl.org/dc/dcmitype/"/>
    <ds:schemaRef ds:uri="http://schemas.microsoft.com/office/infopath/2007/PartnerControls"/>
    <ds:schemaRef ds:uri="http://purl.org/dc/terms/"/>
    <ds:schemaRef ds:uri="http://schemas.openxmlformats.org/package/2006/metadata/core-properties"/>
    <ds:schemaRef ds:uri="dce7de97-f8ed-4d1e-8344-eb953498fb3f"/>
    <ds:schemaRef ds:uri="http://www.w3.org/XML/1998/namespace"/>
  </ds:schemaRefs>
</ds:datastoreItem>
</file>

<file path=customXml/itemProps2.xml><?xml version="1.0" encoding="utf-8"?>
<ds:datastoreItem xmlns:ds="http://schemas.openxmlformats.org/officeDocument/2006/customXml" ds:itemID="{6B733529-2540-45E7-BE79-C700E43414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e7de97-f8ed-4d1e-8344-eb953498fb3f"/>
    <ds:schemaRef ds:uri="3c29d4cd-032c-4384-bb50-9f8f63e1b32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4632</TotalTime>
  <Words>830</Words>
  <Application>Microsoft Macintosh PowerPoint</Application>
  <PresentationFormat>On-screen Show (16:9)</PresentationFormat>
  <Paragraphs>79</Paragraphs>
  <Slides>6</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Wingdings</vt:lpstr>
      <vt:lpstr>Office Theme</vt:lpstr>
      <vt:lpstr>PowerPoint Presentation</vt:lpstr>
      <vt:lpstr>PROBLEMS</vt:lpstr>
      <vt:lpstr>TOOLS &amp; TECH</vt:lpstr>
      <vt:lpstr>STEPS</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Džiugas Pečiulevičius</cp:lastModifiedBy>
  <cp:revision>69</cp:revision>
  <dcterms:created xsi:type="dcterms:W3CDTF">2010-04-12T23:12:02Z</dcterms:created>
  <dcterms:modified xsi:type="dcterms:W3CDTF">2022-01-26T05:28:12Z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0x010100A7BE1EACA3C176449A2870194EF09A37</vt:lpwstr>
  </property>
</Properties>
</file>